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0058400" cy="77724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D96C9B-45D1-4F45-9D79-D6AFCE55E9E1}" v="2" dt="2026-08-31T21:51:30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186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 Gladieux" userId="0861f6fa-b710-49bd-9aaa-e056e2f72cd0" providerId="ADAL" clId="{A27A78F0-3524-41E2-86A3-69C8208E839E}"/>
    <pc:docChg chg="custSel modSld">
      <pc:chgData name="Joseph Gladieux" userId="0861f6fa-b710-49bd-9aaa-e056e2f72cd0" providerId="ADAL" clId="{A27A78F0-3524-41E2-86A3-69C8208E839E}" dt="2026-08-31T22:06:26.282" v="88" actId="1076"/>
      <pc:docMkLst>
        <pc:docMk/>
      </pc:docMkLst>
      <pc:sldChg chg="addSp delSp modSp mod">
        <pc:chgData name="Joseph Gladieux" userId="0861f6fa-b710-49bd-9aaa-e056e2f72cd0" providerId="ADAL" clId="{A27A78F0-3524-41E2-86A3-69C8208E839E}" dt="2026-08-31T22:06:26.282" v="88" actId="1076"/>
        <pc:sldMkLst>
          <pc:docMk/>
          <pc:sldMk cId="0" sldId="256"/>
        </pc:sldMkLst>
        <pc:spChg chg="add del mod">
          <ac:chgData name="Joseph Gladieux" userId="0861f6fa-b710-49bd-9aaa-e056e2f72cd0" providerId="ADAL" clId="{A27A78F0-3524-41E2-86A3-69C8208E839E}" dt="2026-08-31T21:59:53.014" v="35" actId="478"/>
          <ac:spMkLst>
            <pc:docMk/>
            <pc:sldMk cId="0" sldId="256"/>
            <ac:spMk id="97" creationId="{1B600A7B-B1FC-5EFA-85A1-5689FA9F2DBE}"/>
          </ac:spMkLst>
        </pc:spChg>
        <pc:spChg chg="mod">
          <ac:chgData name="Joseph Gladieux" userId="0861f6fa-b710-49bd-9aaa-e056e2f72cd0" providerId="ADAL" clId="{A27A78F0-3524-41E2-86A3-69C8208E839E}" dt="2026-08-31T22:04:24.744" v="83" actId="20577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Joseph Gladieux" userId="0861f6fa-b710-49bd-9aaa-e056e2f72cd0" providerId="ADAL" clId="{A27A78F0-3524-41E2-86A3-69C8208E839E}" dt="2026-08-31T22:06:07.094" v="85" actId="107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Joseph Gladieux" userId="0861f6fa-b710-49bd-9aaa-e056e2f72cd0" providerId="ADAL" clId="{A27A78F0-3524-41E2-86A3-69C8208E839E}" dt="2026-08-31T22:06:11.964" v="86" actId="1076"/>
          <ac:spMkLst>
            <pc:docMk/>
            <pc:sldMk cId="0" sldId="256"/>
            <ac:spMk id="114" creationId="{00000000-0000-0000-0000-000000000000}"/>
          </ac:spMkLst>
        </pc:spChg>
        <pc:spChg chg="mod">
          <ac:chgData name="Joseph Gladieux" userId="0861f6fa-b710-49bd-9aaa-e056e2f72cd0" providerId="ADAL" clId="{A27A78F0-3524-41E2-86A3-69C8208E839E}" dt="2026-08-31T21:52:50.603" v="1" actId="1076"/>
          <ac:spMkLst>
            <pc:docMk/>
            <pc:sldMk cId="0" sldId="256"/>
            <ac:spMk id="220" creationId="{00000000-0000-0000-0000-000000000000}"/>
          </ac:spMkLst>
        </pc:spChg>
        <pc:spChg chg="mod">
          <ac:chgData name="Joseph Gladieux" userId="0861f6fa-b710-49bd-9aaa-e056e2f72cd0" providerId="ADAL" clId="{A27A78F0-3524-41E2-86A3-69C8208E839E}" dt="2026-08-31T21:52:58.378" v="2" actId="1076"/>
          <ac:spMkLst>
            <pc:docMk/>
            <pc:sldMk cId="0" sldId="256"/>
            <ac:spMk id="221" creationId="{00000000-0000-0000-0000-000000000000}"/>
          </ac:spMkLst>
        </pc:spChg>
        <pc:spChg chg="mod">
          <ac:chgData name="Joseph Gladieux" userId="0861f6fa-b710-49bd-9aaa-e056e2f72cd0" providerId="ADAL" clId="{A27A78F0-3524-41E2-86A3-69C8208E839E}" dt="2026-08-31T22:06:17.918" v="87" actId="1076"/>
          <ac:spMkLst>
            <pc:docMk/>
            <pc:sldMk cId="0" sldId="256"/>
            <ac:spMk id="222" creationId="{1A6D8CB0-F0A6-5837-37EE-E41EB971A103}"/>
          </ac:spMkLst>
        </pc:spChg>
        <pc:spChg chg="add mod">
          <ac:chgData name="Joseph Gladieux" userId="0861f6fa-b710-49bd-9aaa-e056e2f72cd0" providerId="ADAL" clId="{A27A78F0-3524-41E2-86A3-69C8208E839E}" dt="2026-08-31T22:02:40.683" v="52" actId="1076"/>
          <ac:spMkLst>
            <pc:docMk/>
            <pc:sldMk cId="0" sldId="256"/>
            <ac:spMk id="225" creationId="{6B25729F-55DA-C21E-9670-2C66629D2AA0}"/>
          </ac:spMkLst>
        </pc:spChg>
        <pc:spChg chg="add mod">
          <ac:chgData name="Joseph Gladieux" userId="0861f6fa-b710-49bd-9aaa-e056e2f72cd0" providerId="ADAL" clId="{A27A78F0-3524-41E2-86A3-69C8208E839E}" dt="2026-08-31T22:06:26.282" v="88" actId="1076"/>
          <ac:spMkLst>
            <pc:docMk/>
            <pc:sldMk cId="0" sldId="256"/>
            <ac:spMk id="227" creationId="{0140B9FA-BABC-694E-8511-AA1B430701B3}"/>
          </ac:spMkLst>
        </pc:spChg>
        <pc:spChg chg="add mod">
          <ac:chgData name="Joseph Gladieux" userId="0861f6fa-b710-49bd-9aaa-e056e2f72cd0" providerId="ADAL" clId="{A27A78F0-3524-41E2-86A3-69C8208E839E}" dt="2026-08-31T22:05:35.977" v="84" actId="255"/>
          <ac:spMkLst>
            <pc:docMk/>
            <pc:sldMk cId="0" sldId="256"/>
            <ac:spMk id="229" creationId="{DC281478-8036-1A6E-DFC6-0EFA3490D3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DFDB546-B331-4769-AB88-B6991121AB6B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57325" y="1154113"/>
            <a:ext cx="403542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9B1CD5F-834B-473F-BFEE-2FDA843B2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0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1CD5F-834B-473F-BFEE-2FDA843B28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5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58400" cy="566928"/>
          </a:xfrm>
          <a:prstGeom prst="rect">
            <a:avLst/>
          </a:prstGeom>
          <a:solidFill>
            <a:srgbClr val="153B5B"/>
          </a:solidFill>
          <a:ln w="10160">
            <a:solidFill>
              <a:srgbClr val="153B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56032" y="182880"/>
            <a:ext cx="2926080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600" b="1" i="0" dirty="0">
                <a:solidFill>
                  <a:srgbClr val="FFFFFF"/>
                </a:solidFill>
                <a:latin typeface="Hilton Sans" panose="020F0502020204030204" pitchFamily="34" charset="0"/>
                <a:cs typeface="Hilton Sans" panose="020F0502020204030204" pitchFamily="34" charset="0"/>
              </a:rPr>
              <a:t>CIBOLA VISTA RESORT &amp; SPA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17520" y="151132"/>
            <a:ext cx="4480560" cy="329184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 fontScale="92500" lnSpcReduction="10000"/>
          </a:bodyPr>
          <a:lstStyle/>
          <a:p>
            <a:pPr algn="ctr"/>
            <a:r>
              <a:rPr lang="en-US" sz="2200" b="1" i="0" dirty="0">
                <a:solidFill>
                  <a:srgbClr val="FFFFFF"/>
                </a:solidFill>
                <a:latin typeface="Hilton Sans" panose="020B0503020203020204" pitchFamily="34" charset="0"/>
                <a:cs typeface="Hilton Sans" panose="020B0503020203020204" pitchFamily="34" charset="0"/>
              </a:rPr>
              <a:t>DAILY ACTIVITIES SCHEDULE</a:t>
            </a:r>
            <a:endParaRPr sz="2200" b="1" i="0" dirty="0">
              <a:solidFill>
                <a:srgbClr val="FFFFFF"/>
              </a:solidFill>
              <a:latin typeface="Hilton Sans" panose="020B0503020203020204" pitchFamily="34" charset="0"/>
              <a:cs typeface="Hilton Sans" panose="020B05030202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36678" y="203531"/>
            <a:ext cx="2103120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r"/>
            <a:r>
              <a:rPr lang="en-US" sz="1600" b="1" i="0" dirty="0">
                <a:solidFill>
                  <a:srgbClr val="D8E8F4"/>
                </a:solidFill>
                <a:latin typeface="Hilton Sans" panose="020B0503020203020204" pitchFamily="34" charset="0"/>
                <a:cs typeface="Hilton Sans" panose="020B0503020203020204" pitchFamily="34" charset="0"/>
              </a:rPr>
              <a:t>September 202</a:t>
            </a:r>
            <a:r>
              <a:rPr lang="en-US" sz="1600" b="1" dirty="0">
                <a:solidFill>
                  <a:srgbClr val="D8E8F4"/>
                </a:solidFill>
                <a:latin typeface="Hilton Sans" panose="020B0503020203020204" pitchFamily="34" charset="0"/>
                <a:cs typeface="Hilton Sans" panose="020B0503020203020204" pitchFamily="34" charset="0"/>
              </a:rPr>
              <a:t>6</a:t>
            </a:r>
            <a:endParaRPr sz="1600" b="1" i="0" dirty="0">
              <a:solidFill>
                <a:srgbClr val="D8E8F4"/>
              </a:solidFill>
              <a:latin typeface="Hilton Sans" panose="020B0503020203020204" pitchFamily="34" charset="0"/>
              <a:cs typeface="Hilton Sans" panose="020B0503020203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189720" y="658368"/>
            <a:ext cx="420624" cy="420624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368028" y="585216"/>
            <a:ext cx="27432" cy="82296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368028" y="1078992"/>
            <a:ext cx="27432" cy="82296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9079992" y="859536"/>
            <a:ext cx="82296" cy="27432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9619488" y="859536"/>
            <a:ext cx="82296" cy="27432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9134856" y="658368"/>
            <a:ext cx="32004" cy="68580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9592056" y="1042415"/>
            <a:ext cx="32004" cy="68580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9592056" y="658368"/>
            <a:ext cx="32004" cy="68580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9134856" y="1042415"/>
            <a:ext cx="32004" cy="68580"/>
          </a:xfrm>
          <a:prstGeom prst="rect">
            <a:avLst/>
          </a:prstGeom>
          <a:solidFill>
            <a:srgbClr val="F6C453"/>
          </a:solidFill>
          <a:ln w="10160"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211250" y="687629"/>
            <a:ext cx="2328535" cy="365759"/>
          </a:xfrm>
          <a:prstGeom prst="roundRect">
            <a:avLst/>
          </a:prstGeom>
          <a:solidFill>
            <a:srgbClr val="DFF2FF"/>
          </a:solidFill>
          <a:ln w="10160">
            <a:solidFill>
              <a:srgbClr val="BFDF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Monotype Corsiva" panose="03010101010201010101" pitchFamily="66" charset="0"/>
                <a:ea typeface="STXingkai" panose="020B0503020204020204" pitchFamily="2" charset="-122"/>
              </a:rPr>
              <a:t>Join the fun and make lasting memories!</a:t>
            </a:r>
            <a:endParaRPr sz="1200" dirty="0">
              <a:solidFill>
                <a:schemeClr val="tx1"/>
              </a:solidFill>
              <a:latin typeface="Monotype Corsiva" panose="03010101010201010101" pitchFamily="66" charset="0"/>
              <a:ea typeface="STXingkai" panose="020B0503020204020204" pitchFamily="2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303596" y="705916"/>
            <a:ext cx="2852928" cy="347472"/>
          </a:xfrm>
          <a:prstGeom prst="roundRect">
            <a:avLst/>
          </a:prstGeom>
          <a:solidFill>
            <a:srgbClr val="FFF7E7"/>
          </a:solidFill>
          <a:ln w="10160">
            <a:solidFill>
              <a:srgbClr val="F3D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550484" y="792784"/>
            <a:ext cx="2606040" cy="173736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lang="en-US" sz="900" b="0" i="1" dirty="0">
                <a:solidFill>
                  <a:srgbClr val="735B2C"/>
                </a:solidFill>
                <a:latin typeface="Aptos"/>
              </a:rPr>
              <a:t>Schedule subject to change </a:t>
            </a:r>
            <a:r>
              <a:rPr lang="en-US" sz="900" i="1" dirty="0">
                <a:solidFill>
                  <a:srgbClr val="735B2C"/>
                </a:solidFill>
                <a:latin typeface="Aptos"/>
              </a:rPr>
              <a:t>or cancellation due to s</a:t>
            </a:r>
            <a:r>
              <a:rPr lang="en-US" sz="900" b="0" i="1" dirty="0">
                <a:solidFill>
                  <a:srgbClr val="735B2C"/>
                </a:solidFill>
                <a:latin typeface="Aptos"/>
              </a:rPr>
              <a:t>pecial </a:t>
            </a:r>
            <a:r>
              <a:rPr lang="en-US" sz="900" i="1" dirty="0">
                <a:solidFill>
                  <a:srgbClr val="735B2C"/>
                </a:solidFill>
                <a:latin typeface="Aptos"/>
              </a:rPr>
              <a:t>e</a:t>
            </a:r>
            <a:r>
              <a:rPr lang="en-US" sz="900" b="0" i="1" dirty="0">
                <a:solidFill>
                  <a:srgbClr val="735B2C"/>
                </a:solidFill>
                <a:latin typeface="Aptos"/>
              </a:rPr>
              <a:t>vents or </a:t>
            </a:r>
            <a:r>
              <a:rPr lang="en-US" sz="900" i="1" dirty="0">
                <a:solidFill>
                  <a:srgbClr val="735B2C"/>
                </a:solidFill>
                <a:latin typeface="Aptos"/>
              </a:rPr>
              <a:t>w</a:t>
            </a:r>
            <a:r>
              <a:rPr lang="en-US" sz="900" b="0" i="1" dirty="0">
                <a:solidFill>
                  <a:srgbClr val="735B2C"/>
                </a:solidFill>
                <a:latin typeface="Aptos"/>
              </a:rPr>
              <a:t>eather conditions</a:t>
            </a:r>
            <a:endParaRPr sz="900" b="0" i="1" dirty="0">
              <a:solidFill>
                <a:srgbClr val="735B2C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1115568"/>
            <a:ext cx="1046334" cy="5852160"/>
          </a:xfrm>
          <a:prstGeom prst="rect">
            <a:avLst/>
          </a:prstGeom>
          <a:solidFill>
            <a:srgbClr val="FFFFFF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28600" y="1115568"/>
            <a:ext cx="1046334" cy="310896"/>
          </a:xfrm>
          <a:prstGeom prst="rect">
            <a:avLst/>
          </a:prstGeom>
          <a:solidFill>
            <a:srgbClr val="2D7DD2"/>
          </a:solidFill>
          <a:ln w="10160">
            <a:solidFill>
              <a:srgbClr val="2D7D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 dirty="0">
                <a:solidFill>
                  <a:srgbClr val="FFFFFF"/>
                </a:solidFill>
                <a:latin typeface="Aptos"/>
              </a:rPr>
              <a:t>MONDAY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0896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9:30am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0896" y="1627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Creation Corner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2608" y="200563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01752" y="23408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310896" y="23682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11:00am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0896" y="25420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Design a Pool Bag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3464" y="2888425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01752" y="32552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10896" y="32826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1:00pm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0896" y="34564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lang="en-US" sz="1000" b="1" i="0" dirty="0">
                <a:solidFill>
                  <a:srgbClr val="20303C"/>
                </a:solidFill>
                <a:latin typeface="Aptos"/>
              </a:rPr>
              <a:t>Tie Dye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0896" y="37216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i="1" dirty="0">
                <a:solidFill>
                  <a:srgbClr val="667784"/>
                </a:solidFill>
                <a:latin typeface="Aptos"/>
              </a:rPr>
              <a:t>Lagoon Pool </a:t>
            </a:r>
            <a:endParaRPr sz="1000" b="0" i="1" dirty="0">
              <a:solidFill>
                <a:srgbClr val="667784"/>
              </a:solidFill>
              <a:latin typeface="Apto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01752" y="41696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10896" y="41970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3:15pm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0896" y="43708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Tortoise Time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10896" y="46360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01752" y="50840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310896" y="51114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4:30pm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0896" y="52852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Duck Races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10896" y="55504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01752" y="59984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310896" y="6025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6:30pm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0896" y="6199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Adult Trivia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0896" y="64648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Adult Pool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293222" y="1115568"/>
            <a:ext cx="1046334" cy="5852160"/>
          </a:xfrm>
          <a:prstGeom prst="rect">
            <a:avLst/>
          </a:prstGeom>
          <a:solidFill>
            <a:srgbClr val="F4F8FB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1293222" y="1115568"/>
            <a:ext cx="1046334" cy="310896"/>
          </a:xfrm>
          <a:prstGeom prst="rect">
            <a:avLst/>
          </a:prstGeom>
          <a:solidFill>
            <a:srgbClr val="2D7DD2"/>
          </a:solidFill>
          <a:ln w="10160">
            <a:solidFill>
              <a:srgbClr val="2D7D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1320654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>
                <a:solidFill>
                  <a:srgbClr val="FFFFFF"/>
                </a:solidFill>
                <a:latin typeface="Aptos"/>
              </a:rPr>
              <a:t>TUESDAY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75518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15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am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375518" y="1627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 fontScale="92500"/>
          </a:bodyPr>
          <a:lstStyle/>
          <a:p>
            <a:pPr algn="l"/>
            <a:r>
              <a:rPr lang="en-US" sz="1000" b="1" i="0" dirty="0">
                <a:solidFill>
                  <a:srgbClr val="20303C"/>
                </a:solidFill>
                <a:latin typeface="Aptos"/>
              </a:rPr>
              <a:t>Water Aerobics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98379" y="198424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i="1" dirty="0">
                <a:solidFill>
                  <a:srgbClr val="667784"/>
                </a:solidFill>
                <a:latin typeface="Aptos"/>
              </a:rPr>
              <a:t>Adult </a:t>
            </a:r>
            <a:r>
              <a:rPr sz="1000" b="0" i="1" dirty="0">
                <a:solidFill>
                  <a:srgbClr val="667784"/>
                </a:solidFill>
                <a:latin typeface="Aptos"/>
              </a:rPr>
              <a:t> Pool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366374" y="23408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1375518" y="23682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11:00am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75518" y="25420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Bracelet Making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66374" y="2911450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366374" y="32552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1375518" y="32826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2:00pm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375518" y="34564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Axe Throwing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375518" y="37216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366374" y="41696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1375518" y="41970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4:00pm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375518" y="43708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Slide Races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375518" y="46360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366374" y="50840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375518" y="51114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5:30pm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375518" y="52852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Water Volleyball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357230" y="5612587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366374" y="59984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1375518" y="6025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7:00pm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375518" y="6199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Glow Bocce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375518" y="64648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Bocce Park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357845" y="1115568"/>
            <a:ext cx="1046334" cy="5852160"/>
          </a:xfrm>
          <a:prstGeom prst="rect">
            <a:avLst/>
          </a:prstGeom>
          <a:solidFill>
            <a:srgbClr val="FFFFFF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2357845" y="1115568"/>
            <a:ext cx="1046334" cy="310896"/>
          </a:xfrm>
          <a:prstGeom prst="rect">
            <a:avLst/>
          </a:prstGeom>
          <a:solidFill>
            <a:srgbClr val="2D7DD2"/>
          </a:solidFill>
          <a:ln w="10160">
            <a:solidFill>
              <a:srgbClr val="2D7D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2385277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 dirty="0">
                <a:solidFill>
                  <a:srgbClr val="FFFFFF"/>
                </a:solidFill>
                <a:latin typeface="Aptos"/>
              </a:rPr>
              <a:t>WEDNESDAY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440141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9:30am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440141" y="1627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Sand Art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451956" y="198424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430997" y="23408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2458429" y="2399385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11:00am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430997" y="263347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Slime Making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421853" y="2879610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430997" y="32552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2440141" y="32826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1:00pm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440141" y="34564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Tortoise Time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440141" y="37216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85" name="Rectangle 84"/>
          <p:cNvSpPr/>
          <p:nvPr/>
        </p:nvSpPr>
        <p:spPr>
          <a:xfrm>
            <a:off x="2430997" y="41696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TextBox 85"/>
          <p:cNvSpPr txBox="1"/>
          <p:nvPr/>
        </p:nvSpPr>
        <p:spPr>
          <a:xfrm>
            <a:off x="2440141" y="41970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2:30pm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440141" y="43708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Water Volleyball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451956" y="468355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89" name="Rectangle 88"/>
          <p:cNvSpPr/>
          <p:nvPr/>
        </p:nvSpPr>
        <p:spPr>
          <a:xfrm>
            <a:off x="2430997" y="50840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TextBox 89"/>
          <p:cNvSpPr txBox="1"/>
          <p:nvPr/>
        </p:nvSpPr>
        <p:spPr>
          <a:xfrm>
            <a:off x="2440141" y="51114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4:15pm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440141" y="52852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Build A Buddy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430997" y="5612587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93" name="Rectangle 92"/>
          <p:cNvSpPr/>
          <p:nvPr/>
        </p:nvSpPr>
        <p:spPr>
          <a:xfrm>
            <a:off x="2430997" y="59984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2440141" y="6025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6:30pm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440141" y="6199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Adult Bingo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440141" y="64648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Adult Pool</a:t>
            </a:r>
          </a:p>
        </p:txBody>
      </p:sp>
      <p:sp>
        <p:nvSpPr>
          <p:cNvPr id="98" name="Rectangle 97"/>
          <p:cNvSpPr/>
          <p:nvPr/>
        </p:nvSpPr>
        <p:spPr>
          <a:xfrm>
            <a:off x="3422468" y="1115568"/>
            <a:ext cx="1046334" cy="310896"/>
          </a:xfrm>
          <a:prstGeom prst="rect">
            <a:avLst/>
          </a:prstGeom>
          <a:solidFill>
            <a:srgbClr val="2D7DD2"/>
          </a:solidFill>
          <a:ln w="10160">
            <a:solidFill>
              <a:srgbClr val="2D7D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TextBox 98"/>
          <p:cNvSpPr txBox="1"/>
          <p:nvPr/>
        </p:nvSpPr>
        <p:spPr>
          <a:xfrm>
            <a:off x="3449900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>
                <a:solidFill>
                  <a:srgbClr val="FFFFFF"/>
                </a:solidFill>
                <a:latin typeface="Aptos"/>
              </a:rPr>
              <a:t>THURSDAY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504764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9:30am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504764" y="1627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Succulent Making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512264" y="2013549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495620" y="252374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3523052" y="2592324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11:30am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543087" y="2810969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Water Basketball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550484" y="3255264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495620" y="362102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/>
          <p:cNvSpPr txBox="1"/>
          <p:nvPr/>
        </p:nvSpPr>
        <p:spPr>
          <a:xfrm>
            <a:off x="3504764" y="364845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lang="en-US" sz="1000" b="1" dirty="0">
                <a:solidFill>
                  <a:srgbClr val="153B5B"/>
                </a:solidFill>
                <a:latin typeface="Aptos"/>
              </a:rPr>
              <a:t>1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:00pm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504764" y="3875124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 </a:t>
            </a:r>
            <a:r>
              <a:rPr lang="en-US" sz="1000" b="1" i="0" dirty="0">
                <a:solidFill>
                  <a:srgbClr val="20303C"/>
                </a:solidFill>
                <a:latin typeface="Aptos"/>
              </a:rPr>
              <a:t>Owner Appreciation Happy Hour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04764" y="4379976"/>
            <a:ext cx="918318" cy="207436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i="1" dirty="0">
                <a:solidFill>
                  <a:srgbClr val="667784"/>
                </a:solidFill>
                <a:latin typeface="Aptos"/>
              </a:rPr>
              <a:t>Adult </a:t>
            </a:r>
            <a:r>
              <a:rPr sz="1000" b="0" i="1" dirty="0">
                <a:solidFill>
                  <a:srgbClr val="667784"/>
                </a:solidFill>
                <a:latin typeface="Aptos"/>
              </a:rPr>
              <a:t> Pool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3495620" y="471830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TextBox 111"/>
          <p:cNvSpPr txBox="1"/>
          <p:nvPr/>
        </p:nvSpPr>
        <p:spPr>
          <a:xfrm>
            <a:off x="3504764" y="474573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lang="en-US" sz="1000" b="1" dirty="0">
                <a:solidFill>
                  <a:srgbClr val="153B5B"/>
                </a:solidFill>
                <a:latin typeface="Aptos"/>
              </a:rPr>
              <a:t>3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: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15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449900" y="4928616"/>
            <a:ext cx="918318" cy="187401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 fontScale="92500" lnSpcReduction="10000"/>
          </a:bodyPr>
          <a:lstStyle/>
          <a:p>
            <a:pPr algn="l"/>
            <a:r>
              <a:rPr lang="en-US" sz="1000" b="1" i="0" dirty="0">
                <a:solidFill>
                  <a:srgbClr val="20303C"/>
                </a:solidFill>
                <a:latin typeface="Aptos"/>
              </a:rPr>
              <a:t>Bracelet Making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495620" y="5074407"/>
            <a:ext cx="918318" cy="245963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15" name="Rectangle 114"/>
          <p:cNvSpPr/>
          <p:nvPr/>
        </p:nvSpPr>
        <p:spPr>
          <a:xfrm flipV="1">
            <a:off x="3495620" y="5996510"/>
            <a:ext cx="900030" cy="45719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TextBox 115"/>
          <p:cNvSpPr txBox="1"/>
          <p:nvPr/>
        </p:nvSpPr>
        <p:spPr>
          <a:xfrm>
            <a:off x="3512264" y="6042228"/>
            <a:ext cx="918318" cy="201993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6: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30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pm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3474409" y="6244222"/>
            <a:ext cx="918318" cy="23887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Family Bingo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3504764" y="6483096"/>
            <a:ext cx="918318" cy="27432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487091" y="1115568"/>
            <a:ext cx="1046334" cy="5852160"/>
          </a:xfrm>
          <a:prstGeom prst="rect">
            <a:avLst/>
          </a:prstGeom>
          <a:solidFill>
            <a:srgbClr val="FFFFFF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Rectangle 119"/>
          <p:cNvSpPr/>
          <p:nvPr/>
        </p:nvSpPr>
        <p:spPr>
          <a:xfrm>
            <a:off x="4487091" y="1115568"/>
            <a:ext cx="1046334" cy="310896"/>
          </a:xfrm>
          <a:prstGeom prst="rect">
            <a:avLst/>
          </a:prstGeom>
          <a:solidFill>
            <a:srgbClr val="2D7DD2"/>
          </a:solidFill>
          <a:ln w="10160">
            <a:solidFill>
              <a:srgbClr val="2D7D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TextBox 120"/>
          <p:cNvSpPr txBox="1"/>
          <p:nvPr/>
        </p:nvSpPr>
        <p:spPr>
          <a:xfrm>
            <a:off x="4514523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>
                <a:solidFill>
                  <a:srgbClr val="FFFFFF"/>
                </a:solidFill>
                <a:latin typeface="Aptos"/>
              </a:rPr>
              <a:t>FRIDAY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569387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9:30am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$*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569387" y="1627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b="1" dirty="0">
                <a:solidFill>
                  <a:srgbClr val="20303C"/>
                </a:solidFill>
                <a:latin typeface="Aptos"/>
              </a:rPr>
              <a:t>Mimosas &amp; Murals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541955" y="2015912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4560243" y="23408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TextBox 125"/>
          <p:cNvSpPr txBox="1"/>
          <p:nvPr/>
        </p:nvSpPr>
        <p:spPr>
          <a:xfrm>
            <a:off x="4569387" y="23682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2:00p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m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569387" y="25420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b="1" dirty="0">
                <a:solidFill>
                  <a:srgbClr val="20303C"/>
                </a:solidFill>
                <a:latin typeface="Aptos"/>
              </a:rPr>
              <a:t>Pool Treasure Dive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588497" y="291811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4560243" y="32552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TextBox 129"/>
          <p:cNvSpPr txBox="1"/>
          <p:nvPr/>
        </p:nvSpPr>
        <p:spPr>
          <a:xfrm>
            <a:off x="4569387" y="32826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1:30pm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569387" y="34564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b="1" i="0" dirty="0">
                <a:solidFill>
                  <a:srgbClr val="20303C"/>
                </a:solidFill>
                <a:latin typeface="Aptos"/>
              </a:rPr>
              <a:t>Snow Cones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4569387" y="3831439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4560243" y="41696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TextBox 133"/>
          <p:cNvSpPr txBox="1"/>
          <p:nvPr/>
        </p:nvSpPr>
        <p:spPr>
          <a:xfrm>
            <a:off x="4569387" y="41970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3: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30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pm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569387" y="43708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b="1" dirty="0">
                <a:solidFill>
                  <a:srgbClr val="20303C"/>
                </a:solidFill>
                <a:latin typeface="Aptos"/>
              </a:rPr>
              <a:t>Popcorn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4569387" y="4718304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</a:t>
            </a:r>
            <a:r>
              <a:rPr lang="en-US" sz="1000" b="0" i="1" dirty="0">
                <a:solidFill>
                  <a:srgbClr val="667784"/>
                </a:solidFill>
                <a:latin typeface="Aptos"/>
              </a:rPr>
              <a:t>obby</a:t>
            </a:r>
            <a:endParaRPr sz="1000" b="0" i="1" dirty="0">
              <a:solidFill>
                <a:srgbClr val="667784"/>
              </a:solidFill>
              <a:latin typeface="Aptos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4560243" y="50840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8" name="TextBox 137"/>
          <p:cNvSpPr txBox="1"/>
          <p:nvPr/>
        </p:nvSpPr>
        <p:spPr>
          <a:xfrm>
            <a:off x="4569387" y="51114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5:30pm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4569387" y="52852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Duck Races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4569387" y="55504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4560243" y="59984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2" name="TextBox 141"/>
          <p:cNvSpPr txBox="1"/>
          <p:nvPr/>
        </p:nvSpPr>
        <p:spPr>
          <a:xfrm>
            <a:off x="4605655" y="6061342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7:00pm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569387" y="6199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S’mores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4569387" y="64648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Sunset Point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5551714" y="1115568"/>
            <a:ext cx="1046334" cy="5852160"/>
          </a:xfrm>
          <a:prstGeom prst="rect">
            <a:avLst/>
          </a:prstGeom>
          <a:solidFill>
            <a:srgbClr val="F4F8FB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Rectangle 145"/>
          <p:cNvSpPr/>
          <p:nvPr/>
        </p:nvSpPr>
        <p:spPr>
          <a:xfrm>
            <a:off x="5551714" y="1115568"/>
            <a:ext cx="1046334" cy="310896"/>
          </a:xfrm>
          <a:prstGeom prst="rect">
            <a:avLst/>
          </a:prstGeom>
          <a:solidFill>
            <a:srgbClr val="2AA7A1"/>
          </a:solidFill>
          <a:ln w="10160">
            <a:solidFill>
              <a:srgbClr val="2AA7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TextBox 146"/>
          <p:cNvSpPr txBox="1"/>
          <p:nvPr/>
        </p:nvSpPr>
        <p:spPr>
          <a:xfrm>
            <a:off x="5579146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 dirty="0">
                <a:solidFill>
                  <a:srgbClr val="FFFFFF"/>
                </a:solidFill>
                <a:latin typeface="Aptos"/>
              </a:rPr>
              <a:t>SATURDAY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5634010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9:30am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5634010" y="1627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Putting Challenge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624866" y="2015912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Bocce Park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5624866" y="23408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TextBox 151"/>
          <p:cNvSpPr txBox="1"/>
          <p:nvPr/>
        </p:nvSpPr>
        <p:spPr>
          <a:xfrm>
            <a:off x="5634010" y="23682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11:00am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624866" y="2634654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Build A Buddy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5624866" y="289864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5624866" y="32552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6" name="TextBox 155"/>
          <p:cNvSpPr txBox="1"/>
          <p:nvPr/>
        </p:nvSpPr>
        <p:spPr>
          <a:xfrm>
            <a:off x="5634010" y="32826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1:00pm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5634010" y="34564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lang="en-US" sz="1000" b="1" i="0" dirty="0">
                <a:solidFill>
                  <a:srgbClr val="20303C"/>
                </a:solidFill>
                <a:latin typeface="Aptos"/>
              </a:rPr>
              <a:t>Tye Dye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5606578" y="3794760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5624866" y="41696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TextBox 159"/>
          <p:cNvSpPr txBox="1"/>
          <p:nvPr/>
        </p:nvSpPr>
        <p:spPr>
          <a:xfrm>
            <a:off x="5634010" y="41970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3:15pm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5634010" y="4455183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Giant Pong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5652298" y="468355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5624866" y="50840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4" name="TextBox 163"/>
          <p:cNvSpPr txBox="1"/>
          <p:nvPr/>
        </p:nvSpPr>
        <p:spPr>
          <a:xfrm>
            <a:off x="5634010" y="51114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5:00pm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5634010" y="52852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Water Basketball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5606578" y="5691082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5624866" y="59984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TextBox 167"/>
          <p:cNvSpPr txBox="1"/>
          <p:nvPr/>
        </p:nvSpPr>
        <p:spPr>
          <a:xfrm>
            <a:off x="5634010" y="6025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6:30–8:30pm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5634010" y="6199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>
                <a:solidFill>
                  <a:srgbClr val="20303C"/>
                </a:solidFill>
                <a:latin typeface="Aptos"/>
              </a:rPr>
              <a:t>Adult Karaoke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5634010" y="64648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Adult Pool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6616337" y="1115568"/>
            <a:ext cx="1046334" cy="5852160"/>
          </a:xfrm>
          <a:prstGeom prst="rect">
            <a:avLst/>
          </a:prstGeom>
          <a:solidFill>
            <a:srgbClr val="FFFFFF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2" name="Rectangle 171"/>
          <p:cNvSpPr/>
          <p:nvPr/>
        </p:nvSpPr>
        <p:spPr>
          <a:xfrm>
            <a:off x="6616337" y="1115568"/>
            <a:ext cx="1046334" cy="310896"/>
          </a:xfrm>
          <a:prstGeom prst="rect">
            <a:avLst/>
          </a:prstGeom>
          <a:solidFill>
            <a:srgbClr val="2AA7A1"/>
          </a:solidFill>
          <a:ln w="10160">
            <a:solidFill>
              <a:srgbClr val="2AA7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TextBox 172"/>
          <p:cNvSpPr txBox="1"/>
          <p:nvPr/>
        </p:nvSpPr>
        <p:spPr>
          <a:xfrm>
            <a:off x="6643769" y="1152144"/>
            <a:ext cx="991470" cy="21031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/>
          </a:bodyPr>
          <a:lstStyle/>
          <a:p>
            <a:pPr algn="ctr"/>
            <a:r>
              <a:rPr sz="940" b="1" i="0">
                <a:solidFill>
                  <a:srgbClr val="FFFFFF"/>
                </a:solidFill>
                <a:latin typeface="Aptos"/>
              </a:rPr>
              <a:t>SUNDAY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6698633" y="1453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9:30am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718360" y="1657581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lang="en-US" sz="1000" b="1" dirty="0">
                <a:solidFill>
                  <a:srgbClr val="20303C"/>
                </a:solidFill>
                <a:latin typeface="Aptos"/>
              </a:rPr>
              <a:t>Bocce Ball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6688126" y="198424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b="0" i="1" dirty="0">
                <a:solidFill>
                  <a:srgbClr val="667784"/>
                </a:solidFill>
                <a:latin typeface="Aptos"/>
              </a:rPr>
              <a:t>Bocce Park</a:t>
            </a:r>
            <a:endParaRPr sz="1000" b="0" i="1" dirty="0">
              <a:solidFill>
                <a:srgbClr val="667784"/>
              </a:solidFill>
              <a:latin typeface="Aptos"/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6689489" y="23408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8" name="TextBox 177"/>
          <p:cNvSpPr txBox="1"/>
          <p:nvPr/>
        </p:nvSpPr>
        <p:spPr>
          <a:xfrm>
            <a:off x="6698633" y="23682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11:30am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6716921" y="2592324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Water Volleyball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6724087" y="291811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6689489" y="32552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2" name="TextBox 181"/>
          <p:cNvSpPr txBox="1"/>
          <p:nvPr/>
        </p:nvSpPr>
        <p:spPr>
          <a:xfrm>
            <a:off x="6698633" y="32826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1:30pm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6698633" y="34564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lang="en-US" sz="1000" b="1" i="0" dirty="0">
                <a:solidFill>
                  <a:srgbClr val="20303C"/>
                </a:solidFill>
                <a:latin typeface="Aptos"/>
              </a:rPr>
              <a:t>Slime Making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6688126" y="3794760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6689489" y="41696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6" name="TextBox 185"/>
          <p:cNvSpPr txBox="1"/>
          <p:nvPr/>
        </p:nvSpPr>
        <p:spPr>
          <a:xfrm>
            <a:off x="6698633" y="41970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 dirty="0">
                <a:solidFill>
                  <a:srgbClr val="153B5B"/>
                </a:solidFill>
                <a:latin typeface="Aptos"/>
              </a:rPr>
              <a:t>3:30pm</a:t>
            </a:r>
            <a:r>
              <a:rPr lang="en-US" sz="1000" b="1" i="0" dirty="0">
                <a:solidFill>
                  <a:srgbClr val="153B5B"/>
                </a:solidFill>
                <a:latin typeface="Aptos"/>
              </a:rPr>
              <a:t>$</a:t>
            </a:r>
            <a:endParaRPr sz="1000" b="1" i="0" dirty="0">
              <a:solidFill>
                <a:srgbClr val="153B5B"/>
              </a:solidFill>
              <a:latin typeface="Aptos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6698633" y="43708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lang="en-US" sz="1000" b="1" dirty="0">
                <a:solidFill>
                  <a:srgbClr val="20303C"/>
                </a:solidFill>
                <a:latin typeface="Aptos"/>
              </a:rPr>
              <a:t>Snow Cones</a:t>
            </a:r>
            <a:endParaRPr sz="1000" b="1" i="0" dirty="0">
              <a:solidFill>
                <a:srgbClr val="20303C"/>
              </a:solidFill>
              <a:latin typeface="Aptos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6724087" y="4687482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6689489" y="50840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0" name="TextBox 189"/>
          <p:cNvSpPr txBox="1"/>
          <p:nvPr/>
        </p:nvSpPr>
        <p:spPr>
          <a:xfrm>
            <a:off x="6698633" y="51114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5:30pm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6698633" y="52852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Kickboard Races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6698633" y="566013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6689489" y="5998464"/>
            <a:ext cx="900030" cy="7315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TextBox 193"/>
          <p:cNvSpPr txBox="1"/>
          <p:nvPr/>
        </p:nvSpPr>
        <p:spPr>
          <a:xfrm>
            <a:off x="6698633" y="6025896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1000" b="1" i="0">
                <a:solidFill>
                  <a:srgbClr val="153B5B"/>
                </a:solidFill>
                <a:latin typeface="Aptos"/>
              </a:rPr>
              <a:t>6:30–8:30pm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6698633" y="6199632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r>
              <a:rPr sz="1000" b="1" i="0" dirty="0">
                <a:solidFill>
                  <a:srgbClr val="20303C"/>
                </a:solidFill>
                <a:latin typeface="Aptos"/>
              </a:rPr>
              <a:t>Adult Karaoke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6698633" y="6464808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>
                <a:solidFill>
                  <a:srgbClr val="667784"/>
                </a:solidFill>
                <a:latin typeface="Aptos"/>
              </a:rPr>
              <a:t>Adult Pool</a:t>
            </a:r>
          </a:p>
        </p:txBody>
      </p:sp>
      <p:sp>
        <p:nvSpPr>
          <p:cNvPr id="197" name="Rounded Rectangle 196"/>
          <p:cNvSpPr/>
          <p:nvPr/>
        </p:nvSpPr>
        <p:spPr>
          <a:xfrm>
            <a:off x="6652259" y="697306"/>
            <a:ext cx="1965960" cy="347472"/>
          </a:xfrm>
          <a:prstGeom prst="roundRect">
            <a:avLst/>
          </a:prstGeom>
          <a:solidFill>
            <a:srgbClr val="FF6B5E"/>
          </a:solidFill>
          <a:ln w="10160">
            <a:solidFill>
              <a:srgbClr val="FF6B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8" name="TextBox 197"/>
          <p:cNvSpPr txBox="1"/>
          <p:nvPr/>
        </p:nvSpPr>
        <p:spPr>
          <a:xfrm>
            <a:off x="6754150" y="797356"/>
            <a:ext cx="1783080" cy="16459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ctr"/>
            <a:r>
              <a:rPr lang="en-US" sz="1000" b="1" i="1" dirty="0">
                <a:solidFill>
                  <a:srgbClr val="FFFFFF"/>
                </a:solidFill>
                <a:latin typeface="Aptos"/>
              </a:rPr>
              <a:t>DAILY DRINKS SPECIALS</a:t>
            </a:r>
            <a:endParaRPr sz="1000" b="1" i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99" name="Rounded Rectangle 198"/>
          <p:cNvSpPr/>
          <p:nvPr/>
        </p:nvSpPr>
        <p:spPr>
          <a:xfrm>
            <a:off x="7863840" y="1412748"/>
            <a:ext cx="1965960" cy="13258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0" name="TextBox 199"/>
          <p:cNvSpPr txBox="1"/>
          <p:nvPr/>
        </p:nvSpPr>
        <p:spPr>
          <a:xfrm>
            <a:off x="8275320" y="1488571"/>
            <a:ext cx="1691639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 fontScale="92500" lnSpcReduction="20000"/>
          </a:bodyPr>
          <a:lstStyle/>
          <a:p>
            <a:pPr algn="just"/>
            <a:r>
              <a:rPr sz="1040" b="1" i="0" dirty="0">
                <a:solidFill>
                  <a:srgbClr val="153B5B"/>
                </a:solidFill>
                <a:latin typeface="Aptos"/>
              </a:rPr>
              <a:t>DAILY ACTIVITIES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8001000" y="1667290"/>
            <a:ext cx="1005840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800" b="0" i="0" dirty="0">
                <a:solidFill>
                  <a:srgbClr val="20303C"/>
                </a:solidFill>
                <a:latin typeface="Aptos"/>
              </a:rPr>
              <a:t>Old Time Photos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9066276" y="1691640"/>
            <a:ext cx="603504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r"/>
            <a:r>
              <a:rPr sz="800" b="0" i="0" dirty="0">
                <a:solidFill>
                  <a:srgbClr val="667784"/>
                </a:solidFill>
                <a:latin typeface="Aptos"/>
              </a:rPr>
              <a:t>Concierge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8021035" y="1828800"/>
            <a:ext cx="1005840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800" b="0" i="0">
                <a:solidFill>
                  <a:srgbClr val="20303C"/>
                </a:solidFill>
                <a:latin typeface="Aptos"/>
              </a:rPr>
              <a:t>Crosswords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8988552" y="1833372"/>
            <a:ext cx="603504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r"/>
            <a:r>
              <a:rPr sz="800" b="0" i="0" dirty="0">
                <a:solidFill>
                  <a:srgbClr val="667784"/>
                </a:solidFill>
                <a:latin typeface="Aptos"/>
              </a:rPr>
              <a:t>Lobby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8010145" y="1997964"/>
            <a:ext cx="1005840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800" b="0" i="0" dirty="0">
                <a:solidFill>
                  <a:srgbClr val="20303C"/>
                </a:solidFill>
                <a:latin typeface="Aptos"/>
              </a:rPr>
              <a:t>Yard Games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9114821" y="1977518"/>
            <a:ext cx="603504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r"/>
            <a:r>
              <a:rPr sz="800" b="0" i="0" dirty="0">
                <a:solidFill>
                  <a:srgbClr val="667784"/>
                </a:solidFill>
                <a:latin typeface="Aptos"/>
              </a:rPr>
              <a:t>Bocce Park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8010145" y="2196429"/>
            <a:ext cx="1005840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800" b="0" i="0" dirty="0">
                <a:solidFill>
                  <a:srgbClr val="20303C"/>
                </a:solidFill>
                <a:latin typeface="Aptos"/>
              </a:rPr>
              <a:t>Scavenger Hunt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9004554" y="2153412"/>
            <a:ext cx="603504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r"/>
            <a:r>
              <a:rPr sz="800" b="0" i="0" dirty="0">
                <a:solidFill>
                  <a:srgbClr val="667784"/>
                </a:solidFill>
                <a:latin typeface="Aptos"/>
              </a:rPr>
              <a:t>Lobby</a:t>
            </a:r>
          </a:p>
        </p:txBody>
      </p:sp>
      <p:sp>
        <p:nvSpPr>
          <p:cNvPr id="209" name="TextBox 208"/>
          <p:cNvSpPr txBox="1"/>
          <p:nvPr/>
        </p:nvSpPr>
        <p:spPr>
          <a:xfrm>
            <a:off x="8021035" y="2396242"/>
            <a:ext cx="1005840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sz="800" b="0" i="0">
                <a:solidFill>
                  <a:srgbClr val="20303C"/>
                </a:solidFill>
                <a:latin typeface="Aptos"/>
              </a:rPr>
              <a:t>Board Games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9004554" y="2363096"/>
            <a:ext cx="603504" cy="15544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r"/>
            <a:r>
              <a:rPr sz="800" b="0" i="0">
                <a:solidFill>
                  <a:srgbClr val="667784"/>
                </a:solidFill>
                <a:latin typeface="Aptos"/>
              </a:rPr>
              <a:t>Lobby</a:t>
            </a:r>
          </a:p>
        </p:txBody>
      </p:sp>
      <p:sp>
        <p:nvSpPr>
          <p:cNvPr id="211" name="Rounded Rectangle 210"/>
          <p:cNvSpPr/>
          <p:nvPr/>
        </p:nvSpPr>
        <p:spPr>
          <a:xfrm>
            <a:off x="7873395" y="2878428"/>
            <a:ext cx="1965960" cy="1280160"/>
          </a:xfrm>
          <a:prstGeom prst="roundRect">
            <a:avLst/>
          </a:prstGeom>
          <a:solidFill>
            <a:srgbClr val="DFF2FF"/>
          </a:solidFill>
          <a:ln w="10160">
            <a:solidFill>
              <a:srgbClr val="BFDF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2" name="TextBox 211"/>
          <p:cNvSpPr txBox="1"/>
          <p:nvPr/>
        </p:nvSpPr>
        <p:spPr>
          <a:xfrm>
            <a:off x="8215884" y="3041819"/>
            <a:ext cx="1691639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 fontScale="92500" lnSpcReduction="20000"/>
          </a:bodyPr>
          <a:lstStyle/>
          <a:p>
            <a:pPr algn="l"/>
            <a:r>
              <a:rPr sz="1040" b="1" i="0" dirty="0">
                <a:solidFill>
                  <a:srgbClr val="153B5B"/>
                </a:solidFill>
                <a:latin typeface="Aptos"/>
              </a:rPr>
              <a:t>VACATION DUCKS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8010145" y="3262579"/>
            <a:ext cx="1691639" cy="804672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just"/>
            <a:r>
              <a:rPr sz="900" b="0" i="0" dirty="0">
                <a:solidFill>
                  <a:srgbClr val="20303C"/>
                </a:solidFill>
                <a:latin typeface="Aptos"/>
              </a:rPr>
              <a:t>Keep an eye out for hidden CV Quacks around the resort. Keep your duck or re-hide it for someone else to find. Share your photo with #cibolavistafun.</a:t>
            </a:r>
          </a:p>
        </p:txBody>
      </p:sp>
      <p:sp>
        <p:nvSpPr>
          <p:cNvPr id="214" name="Rounded Rectangle 213"/>
          <p:cNvSpPr/>
          <p:nvPr/>
        </p:nvSpPr>
        <p:spPr>
          <a:xfrm>
            <a:off x="7892865" y="4313502"/>
            <a:ext cx="1965960" cy="107899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5" name="TextBox 214"/>
          <p:cNvSpPr txBox="1"/>
          <p:nvPr/>
        </p:nvSpPr>
        <p:spPr>
          <a:xfrm>
            <a:off x="8368199" y="4331380"/>
            <a:ext cx="1691639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rmAutofit fontScale="92500" lnSpcReduction="20000"/>
          </a:bodyPr>
          <a:lstStyle/>
          <a:p>
            <a:pPr algn="l"/>
            <a:r>
              <a:rPr sz="1040" b="1" i="0" dirty="0">
                <a:solidFill>
                  <a:srgbClr val="153B5B"/>
                </a:solidFill>
                <a:latin typeface="Aptos"/>
              </a:rPr>
              <a:t>BOCCE PARK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7938841" y="4484875"/>
            <a:ext cx="1913562" cy="566928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just"/>
            <a:r>
              <a:rPr sz="900" b="0" i="0" dirty="0">
                <a:solidFill>
                  <a:srgbClr val="20303C"/>
                </a:solidFill>
                <a:latin typeface="Aptos"/>
              </a:rPr>
              <a:t>Located behind the adult pool</a:t>
            </a:r>
            <a:r>
              <a:rPr lang="en-US" sz="900" dirty="0">
                <a:solidFill>
                  <a:srgbClr val="20303C"/>
                </a:solidFill>
                <a:latin typeface="Aptos"/>
              </a:rPr>
              <a:t>, Bocce Park is one of Cibola Vista Resort &amp; Spa’s newest recreational amenities. Originally introduced in 2022, the area was expanded in 2026 with the addition of a new putting green.</a:t>
            </a:r>
            <a:r>
              <a:rPr sz="900" b="0" i="0" dirty="0">
                <a:solidFill>
                  <a:srgbClr val="20303C"/>
                </a:solidFill>
                <a:latin typeface="Aptos"/>
              </a:rPr>
              <a:t> </a:t>
            </a:r>
          </a:p>
        </p:txBody>
      </p:sp>
      <p:sp>
        <p:nvSpPr>
          <p:cNvPr id="217" name="Rounded Rectangle 216"/>
          <p:cNvSpPr/>
          <p:nvPr/>
        </p:nvSpPr>
        <p:spPr>
          <a:xfrm>
            <a:off x="7906838" y="5641848"/>
            <a:ext cx="1965960" cy="1115568"/>
          </a:xfrm>
          <a:prstGeom prst="roundRect">
            <a:avLst/>
          </a:prstGeom>
          <a:solidFill>
            <a:srgbClr val="FFF2D8"/>
          </a:solidFill>
          <a:ln w="10160">
            <a:solidFill>
              <a:srgbClr val="F2D8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8" name="TextBox 217"/>
          <p:cNvSpPr txBox="1"/>
          <p:nvPr/>
        </p:nvSpPr>
        <p:spPr>
          <a:xfrm>
            <a:off x="8106361" y="5813632"/>
            <a:ext cx="1691639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ctr"/>
            <a:r>
              <a:rPr lang="en-US" sz="1400" b="1" i="0" dirty="0">
                <a:solidFill>
                  <a:srgbClr val="7B5A14"/>
                </a:solidFill>
                <a:latin typeface="Aptos"/>
              </a:rPr>
              <a:t>Owner Appreciation H</a:t>
            </a:r>
            <a:r>
              <a:rPr lang="en-US" sz="1400" b="1" dirty="0">
                <a:solidFill>
                  <a:srgbClr val="7B5A14"/>
                </a:solidFill>
                <a:latin typeface="Aptos"/>
              </a:rPr>
              <a:t>appy Hour</a:t>
            </a:r>
            <a:endParaRPr sz="1400" b="1" i="0" dirty="0">
              <a:solidFill>
                <a:srgbClr val="7B5A14"/>
              </a:solidFill>
              <a:latin typeface="Aptos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8143963" y="6196653"/>
            <a:ext cx="1654037" cy="451035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 fontScale="92500" lnSpcReduction="10000"/>
          </a:bodyPr>
          <a:lstStyle/>
          <a:p>
            <a:pPr algn="l"/>
            <a:r>
              <a:rPr lang="en-US" sz="1400" dirty="0"/>
              <a:t>Thursday, 1:00-2:00PM</a:t>
            </a:r>
          </a:p>
          <a:p>
            <a:pPr algn="just"/>
            <a:r>
              <a:rPr lang="en-US" sz="1400" dirty="0"/>
              <a:t> at the Adult Pool Area</a:t>
            </a:r>
            <a:endParaRPr sz="1400" dirty="0"/>
          </a:p>
        </p:txBody>
      </p:sp>
      <p:sp>
        <p:nvSpPr>
          <p:cNvPr id="220" name="Rounded Rectangle 219"/>
          <p:cNvSpPr/>
          <p:nvPr/>
        </p:nvSpPr>
        <p:spPr>
          <a:xfrm>
            <a:off x="228600" y="6973225"/>
            <a:ext cx="7452360" cy="457200"/>
          </a:xfrm>
          <a:prstGeom prst="roundRect">
            <a:avLst/>
          </a:prstGeom>
          <a:solidFill>
            <a:srgbClr val="153B5B"/>
          </a:solidFill>
          <a:ln w="10160">
            <a:solidFill>
              <a:srgbClr val="153B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1" name="TextBox 220"/>
          <p:cNvSpPr txBox="1"/>
          <p:nvPr/>
        </p:nvSpPr>
        <p:spPr>
          <a:xfrm>
            <a:off x="493775" y="7127748"/>
            <a:ext cx="7095744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ctr"/>
            <a:r>
              <a:rPr lang="en-US" sz="1200" b="0" i="0" dirty="0">
                <a:solidFill>
                  <a:srgbClr val="FFFFFF"/>
                </a:solidFill>
                <a:latin typeface="Hilton Sans" panose="020B0503020203020204" pitchFamily="34" charset="0"/>
                <a:cs typeface="Hilton Sans" panose="020B0503020203020204" pitchFamily="34" charset="0"/>
              </a:rPr>
              <a:t>*= Registration required online.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Hilton Sans" panose="020B0503020203020204" pitchFamily="34" charset="0"/>
                <a:cs typeface="Hilton Sans" panose="020B0503020203020204" pitchFamily="34" charset="0"/>
              </a:rPr>
              <a:t>$=Additional fee applies.</a:t>
            </a:r>
            <a:endParaRPr sz="1200" b="0" i="0" dirty="0">
              <a:solidFill>
                <a:srgbClr val="FFFFFF"/>
              </a:solidFill>
              <a:latin typeface="Hilton Sans" panose="020B0503020203020204" pitchFamily="34" charset="0"/>
              <a:cs typeface="Hilton Sans" panose="020B0503020203020204" pitchFamily="34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0209943" y="6912864"/>
            <a:ext cx="1691639" cy="54864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rmAutofit/>
          </a:bodyPr>
          <a:lstStyle/>
          <a:p>
            <a:pPr algn="l"/>
            <a:endParaRPr sz="780" b="0" i="0" dirty="0">
              <a:solidFill>
                <a:srgbClr val="667784"/>
              </a:solidFill>
              <a:latin typeface="Aptos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1A6D8CB0-F0A6-5837-37EE-E41EB971A103}"/>
              </a:ext>
            </a:extLst>
          </p:cNvPr>
          <p:cNvSpPr/>
          <p:nvPr/>
        </p:nvSpPr>
        <p:spPr>
          <a:xfrm>
            <a:off x="3504764" y="5317448"/>
            <a:ext cx="900030" cy="62181"/>
          </a:xfrm>
          <a:prstGeom prst="rect">
            <a:avLst/>
          </a:prstGeom>
          <a:solidFill>
            <a:srgbClr val="E4EBF0"/>
          </a:solidFill>
          <a:ln w="10160">
            <a:solidFill>
              <a:srgbClr val="E4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6B25729F-55DA-C21E-9670-2C66629D2AA0}"/>
              </a:ext>
            </a:extLst>
          </p:cNvPr>
          <p:cNvSpPr txBox="1"/>
          <p:nvPr/>
        </p:nvSpPr>
        <p:spPr>
          <a:xfrm>
            <a:off x="3495620" y="5841372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1000" b="0" i="1" dirty="0">
                <a:solidFill>
                  <a:srgbClr val="667784"/>
                </a:solidFill>
                <a:latin typeface="Aptos"/>
              </a:rPr>
              <a:t>Lagoon Pool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0140B9FA-BABC-694E-8511-AA1B430701B3}"/>
              </a:ext>
            </a:extLst>
          </p:cNvPr>
          <p:cNvSpPr txBox="1"/>
          <p:nvPr/>
        </p:nvSpPr>
        <p:spPr>
          <a:xfrm>
            <a:off x="3486476" y="5426964"/>
            <a:ext cx="918318" cy="18288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noAutofit/>
          </a:bodyPr>
          <a:lstStyle/>
          <a:p>
            <a:pPr algn="l"/>
            <a:r>
              <a:rPr lang="en-US" sz="1000" b="1" i="0" dirty="0">
                <a:solidFill>
                  <a:srgbClr val="153B5B"/>
                </a:solidFill>
                <a:latin typeface="Aptos"/>
              </a:rPr>
              <a:t>4:30</a:t>
            </a:r>
            <a:r>
              <a:rPr sz="1000" b="1" i="0" dirty="0">
                <a:solidFill>
                  <a:srgbClr val="153B5B"/>
                </a:solidFill>
                <a:latin typeface="Aptos"/>
              </a:rPr>
              <a:t>pm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DC281478-8036-1A6E-DFC6-0EFA3490D36F}"/>
              </a:ext>
            </a:extLst>
          </p:cNvPr>
          <p:cNvSpPr txBox="1"/>
          <p:nvPr/>
        </p:nvSpPr>
        <p:spPr>
          <a:xfrm>
            <a:off x="3486476" y="5560888"/>
            <a:ext cx="918318" cy="283464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algn="l"/>
            <a:r>
              <a:rPr sz="900" b="1" i="0" dirty="0">
                <a:solidFill>
                  <a:srgbClr val="20303C"/>
                </a:solidFill>
                <a:latin typeface="Aptos"/>
              </a:rPr>
              <a:t>Kickboard Races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403</Words>
  <Application>Microsoft Office PowerPoint</Application>
  <PresentationFormat>Custom</PresentationFormat>
  <Paragraphs>160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Hilton Sans</vt:lpstr>
      <vt:lpstr>Monotype Corsiva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Kimmy Tripp</dc:creator>
  <cp:keywords/>
  <dc:description>generated using python-pptx</dc:description>
  <cp:lastModifiedBy>Joseph Gladieux</cp:lastModifiedBy>
  <cp:revision>5</cp:revision>
  <cp:lastPrinted>2026-08-31T21:51:31Z</cp:lastPrinted>
  <dcterms:created xsi:type="dcterms:W3CDTF">2013-01-27T09:14:16Z</dcterms:created>
  <dcterms:modified xsi:type="dcterms:W3CDTF">2026-08-31T22:06:27Z</dcterms:modified>
  <cp:category/>
</cp:coreProperties>
</file>